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5"/>
  </p:notesMasterIdLst>
  <p:sldIdLst>
    <p:sldId id="303" r:id="rId2"/>
    <p:sldId id="334" r:id="rId3"/>
    <p:sldId id="357" r:id="rId4"/>
    <p:sldId id="304" r:id="rId5"/>
    <p:sldId id="305" r:id="rId6"/>
    <p:sldId id="306" r:id="rId7"/>
    <p:sldId id="307" r:id="rId8"/>
    <p:sldId id="308" r:id="rId9"/>
    <p:sldId id="331" r:id="rId10"/>
    <p:sldId id="358" r:id="rId11"/>
    <p:sldId id="332" r:id="rId12"/>
    <p:sldId id="317" r:id="rId13"/>
    <p:sldId id="309" r:id="rId14"/>
    <p:sldId id="356" r:id="rId15"/>
    <p:sldId id="333" r:id="rId16"/>
    <p:sldId id="312" r:id="rId17"/>
    <p:sldId id="310" r:id="rId18"/>
    <p:sldId id="359" r:id="rId19"/>
    <p:sldId id="318" r:id="rId20"/>
    <p:sldId id="316" r:id="rId21"/>
    <p:sldId id="360" r:id="rId22"/>
    <p:sldId id="371" r:id="rId23"/>
    <p:sldId id="351" r:id="rId24"/>
    <p:sldId id="355" r:id="rId25"/>
    <p:sldId id="350" r:id="rId26"/>
    <p:sldId id="320" r:id="rId27"/>
    <p:sldId id="329" r:id="rId28"/>
    <p:sldId id="319" r:id="rId29"/>
    <p:sldId id="326" r:id="rId30"/>
    <p:sldId id="327" r:id="rId31"/>
    <p:sldId id="339" r:id="rId32"/>
    <p:sldId id="324" r:id="rId33"/>
    <p:sldId id="336" r:id="rId3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7900"/>
    <a:srgbClr val="FF00FF"/>
    <a:srgbClr val="00FF00"/>
    <a:srgbClr val="FF9800"/>
    <a:srgbClr val="FF8300"/>
    <a:srgbClr val="FF8C23"/>
    <a:srgbClr val="FF8700"/>
    <a:srgbClr val="00AD00"/>
    <a:srgbClr val="000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5"/>
    <p:restoredTop sz="94811"/>
  </p:normalViewPr>
  <p:slideViewPr>
    <p:cSldViewPr snapToGrid="0" snapToObjects="1">
      <p:cViewPr varScale="1">
        <p:scale>
          <a:sx n="85" d="100"/>
          <a:sy n="85" d="100"/>
        </p:scale>
        <p:origin x="183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23E4556-32FF-BD4E-80AE-56BEDB408CE9}" type="datetimeFigureOut">
              <a:rPr lang="en-US" altLang="en-US"/>
              <a:pPr/>
              <a:t>9/2/21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D342F-EA45-A742-BB99-05FCC0C759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86699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4223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Floor buttons aren’t horrible (1 is below L? How are there two P2s?)</a:t>
            </a:r>
          </a:p>
          <a:p>
            <a:r>
              <a:rPr lang="en-US" dirty="0"/>
              <a:t>But what are the other buttons…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9749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did you learn how to work these?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9695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use wizards to guide them through complex processes.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1948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provide suggestions and templates to common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690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7428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2787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can I park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298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you click “ok” or “cancel”? Does clicking “cancel” cancel the “cancel” or does it confirm the cancel?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0445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doors haunted me for a while.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3930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me some examples!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992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LL? G? </a:t>
            </a:r>
          </a:p>
          <a:p>
            <a:r>
              <a:rPr lang="en-US" dirty="0"/>
              <a:t>Why is there a G and a 1?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2348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time we have 1 and no G. What is 2R? PB? PG? What are the colors?</a:t>
            </a:r>
          </a:p>
          <a:p>
            <a:r>
              <a:rPr lang="en-US" dirty="0"/>
              <a:t>No numbers?? Colors… but B and H have the same color.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713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E80C43-5950-D540-8592-DE1A58816521}" type="datetimeFigureOut">
              <a:rPr lang="en-US" altLang="en-US"/>
              <a:pPr/>
              <a:t>9/2/21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A31407-D10C-E84C-91E8-C8F1CCA71D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0424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1C8DEA-0E85-4049-8A41-C7D699585A0A}" type="datetimeFigureOut">
              <a:rPr lang="en-US" altLang="en-US"/>
              <a:pPr/>
              <a:t>9/2/21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CBCD5-F810-B74D-8C40-D4C1DE7A37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2182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8F6F81-CC2B-074C-8944-8673CDC0A22D}" type="datetimeFigureOut">
              <a:rPr lang="en-US" altLang="en-US"/>
              <a:pPr/>
              <a:t>9/2/21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3F2D7-BFB8-A149-9E5A-7EAD7B6119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9986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2BA876-BB6B-EA4D-ADF3-6AF0E1EB5FDC}" type="datetimeFigureOut">
              <a:rPr lang="en-US" altLang="en-US"/>
              <a:pPr/>
              <a:t>9/2/21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712074-7F1E-2C49-AB9E-D61C3FCCEB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9867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C49246-7A26-DF4F-8CD2-B7FF41D8909F}" type="datetimeFigureOut">
              <a:rPr lang="en-US" altLang="en-US"/>
              <a:pPr/>
              <a:t>9/2/21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506F19-16C0-7E45-B4C3-5A007AA5B5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556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08DE4A-331F-BE43-8859-720AE9256C44}" type="datetimeFigureOut">
              <a:rPr lang="en-US" altLang="en-US"/>
              <a:pPr/>
              <a:t>9/2/21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EFBC76-149E-4D42-903A-E04DE6143C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13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225AF1-8395-DD47-92A3-D3174D4A222C}" type="datetimeFigureOut">
              <a:rPr lang="en-US" altLang="en-US"/>
              <a:pPr/>
              <a:t>9/2/21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542C0F-F2E3-AF4D-9A09-A09B625E07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3135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0907C6-2DE4-B644-A7EB-DEAF756D8900}" type="datetimeFigureOut">
              <a:rPr lang="en-US" altLang="en-US"/>
              <a:pPr/>
              <a:t>9/2/21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589DEA-C453-4D4F-B7F0-4A431A652C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0303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D58130-77FE-C84F-B8A9-8D6ED66079FB}" type="datetimeFigureOut">
              <a:rPr lang="en-US" altLang="en-US"/>
              <a:pPr/>
              <a:t>9/2/21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0FB2FB-253D-1F49-A19A-E5688782D7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443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78C5CB-DCE0-0643-858F-CA6DA1355CEB}" type="datetimeFigureOut">
              <a:rPr lang="en-US" altLang="en-US"/>
              <a:pPr/>
              <a:t>9/2/21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324EE2-8DC6-B549-BC6F-7688EC4936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2798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99C40A-1064-FD47-8360-6B9EFFFE6301}" type="datetimeFigureOut">
              <a:rPr lang="en-US" altLang="en-US"/>
              <a:pPr/>
              <a:t>9/2/21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203FEF-4805-C64E-88EB-F9E205981C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7403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9C14693F-44E1-004D-9EB3-3E9FA7187FA4}" type="datetimeFigureOut">
              <a:rPr lang="en-US" altLang="en-US"/>
              <a:pPr/>
              <a:t>9/2/21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7E167CB1-2301-014F-AA9D-BB6480477A7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2007836" y="5809494"/>
            <a:ext cx="512832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400" b="1" dirty="0">
                <a:solidFill>
                  <a:srgbClr val="00FFFF"/>
                </a:solidFill>
              </a:rPr>
              <a:t>Usability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8A6B5-886D-2442-9703-247BD9785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5937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319F1-46AE-BE4E-80AB-5AB78A408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55B484-D902-B24F-B70C-B94A6DDAB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197428"/>
            <a:ext cx="8401556" cy="39121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3AC2EA-71B8-4844-8B62-A2C8D146B95B}"/>
              </a:ext>
            </a:extLst>
          </p:cNvPr>
          <p:cNvSpPr txBox="1"/>
          <p:nvPr/>
        </p:nvSpPr>
        <p:spPr>
          <a:xfrm>
            <a:off x="1560374" y="5529942"/>
            <a:ext cx="6023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#1 book I would recommend to any engineering student</a:t>
            </a:r>
          </a:p>
        </p:txBody>
      </p:sp>
    </p:spTree>
    <p:extLst>
      <p:ext uri="{BB962C8B-B14F-4D97-AF65-F5344CB8AC3E}">
        <p14:creationId xmlns:p14="http://schemas.microsoft.com/office/powerpoint/2010/main" val="3280216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9C963-54FF-0D4B-9D1B-A2F6A888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56603"/>
            <a:ext cx="8229600" cy="1143000"/>
          </a:xfrm>
        </p:spPr>
        <p:txBody>
          <a:bodyPr/>
          <a:lstStyle/>
          <a:p>
            <a:r>
              <a:rPr lang="en-US" dirty="0"/>
              <a:t>Ok, innocent enough.</a:t>
            </a:r>
            <a:br>
              <a:rPr lang="en-US" dirty="0"/>
            </a:br>
            <a:r>
              <a:rPr lang="en-US" dirty="0"/>
              <a:t>But can anything </a:t>
            </a:r>
            <a:r>
              <a:rPr lang="en-US" b="1" i="1" u="sng" dirty="0">
                <a:solidFill>
                  <a:srgbClr val="FFFF00"/>
                </a:solidFill>
              </a:rPr>
              <a:t>bad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dirty="0"/>
              <a:t>happen?</a:t>
            </a:r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380598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5871AB-C9AC-AE45-8B43-A9BB5AC7D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661330"/>
            <a:ext cx="5486400" cy="2880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355943-F4F1-4D49-92BB-62540EBE1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42900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0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B36D56-73DC-BF4A-B184-683B360A2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2885" y="613457"/>
            <a:ext cx="5478230" cy="5108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6BF7B-4756-6840-A2BF-4CA4AA5BA45A}"/>
              </a:ext>
            </a:extLst>
          </p:cNvPr>
          <p:cNvSpPr txBox="1"/>
          <p:nvPr/>
        </p:nvSpPr>
        <p:spPr>
          <a:xfrm>
            <a:off x="3854432" y="5942914"/>
            <a:ext cx="1435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Therac-25</a:t>
            </a:r>
          </a:p>
        </p:txBody>
      </p:sp>
    </p:spTree>
    <p:extLst>
      <p:ext uri="{BB962C8B-B14F-4D97-AF65-F5344CB8AC3E}">
        <p14:creationId xmlns:p14="http://schemas.microsoft.com/office/powerpoint/2010/main" val="2469070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159B-9645-D84C-9A42-709B5A41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0220A9-F5E8-694D-95A9-0C8F00A43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570" y="1447800"/>
            <a:ext cx="7950859" cy="4212771"/>
          </a:xfrm>
        </p:spPr>
      </p:pic>
    </p:spTree>
    <p:extLst>
      <p:ext uri="{BB962C8B-B14F-4D97-AF65-F5344CB8AC3E}">
        <p14:creationId xmlns:p14="http://schemas.microsoft.com/office/powerpoint/2010/main" val="3138474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4452F-5D34-2E44-A3D4-82D39B91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67236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FF00"/>
                </a:solidFill>
              </a:rPr>
              <a:t>Ever take a look at elevator button panels?</a:t>
            </a:r>
          </a:p>
        </p:txBody>
      </p:sp>
    </p:spTree>
    <p:extLst>
      <p:ext uri="{BB962C8B-B14F-4D97-AF65-F5344CB8AC3E}">
        <p14:creationId xmlns:p14="http://schemas.microsoft.com/office/powerpoint/2010/main" val="3263510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61A01-99A7-1640-940B-CA3DF3F98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4C961-0F4B-5A47-96CD-6FAF09B91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2BA3B-A471-8F49-BADF-38BFBFD2E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502" y="274638"/>
            <a:ext cx="3638997" cy="600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74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7DFBBD-59F0-9743-A849-E18C27A1F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435" y="1908543"/>
            <a:ext cx="4482096" cy="3040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E56A95-DE7A-9646-AC66-3C33B0524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531" y="967573"/>
            <a:ext cx="4596422" cy="488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039C1-0D6B-1A48-961D-F3D26448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DE82DB9-E6CB-BA4D-8042-213E9BF1A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540" y="139390"/>
            <a:ext cx="8637831" cy="6574902"/>
          </a:xfrm>
        </p:spPr>
      </p:pic>
    </p:spTree>
    <p:extLst>
      <p:ext uri="{BB962C8B-B14F-4D97-AF65-F5344CB8AC3E}">
        <p14:creationId xmlns:p14="http://schemas.microsoft.com/office/powerpoint/2010/main" val="4173004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0E29A-8957-604C-A922-0630717E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CB8911-3AB8-A545-8279-0FE18633C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1989" y="390737"/>
            <a:ext cx="4557394" cy="607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13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E7A033-5E58-B14E-86D6-BE6AC4667FDD}"/>
              </a:ext>
            </a:extLst>
          </p:cNvPr>
          <p:cNvSpPr txBox="1"/>
          <p:nvPr/>
        </p:nvSpPr>
        <p:spPr>
          <a:xfrm>
            <a:off x="2823253" y="2870791"/>
            <a:ext cx="3497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7900"/>
                </a:solidFill>
              </a:rPr>
              <a:t>What is a usability?</a:t>
            </a:r>
          </a:p>
        </p:txBody>
      </p:sp>
    </p:spTree>
    <p:extLst>
      <p:ext uri="{BB962C8B-B14F-4D97-AF65-F5344CB8AC3E}">
        <p14:creationId xmlns:p14="http://schemas.microsoft.com/office/powerpoint/2010/main" val="292583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78D6D4-01AF-984B-BC6B-4823EF38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60" y="1127056"/>
            <a:ext cx="3829262" cy="5284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09D285-C58C-9E4F-82A9-416CCABBEC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5739" y="1127056"/>
            <a:ext cx="3672958" cy="2461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F3B842-2C28-C944-8916-31E1050321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2631" y="4579959"/>
            <a:ext cx="4146699" cy="18314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36D3F1-E92C-FF4D-A095-D3AB96522683}"/>
              </a:ext>
            </a:extLst>
          </p:cNvPr>
          <p:cNvSpPr txBox="1"/>
          <p:nvPr/>
        </p:nvSpPr>
        <p:spPr>
          <a:xfrm>
            <a:off x="2287657" y="340240"/>
            <a:ext cx="4568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Did you read the instructions?</a:t>
            </a:r>
          </a:p>
        </p:txBody>
      </p:sp>
    </p:spTree>
    <p:extLst>
      <p:ext uri="{BB962C8B-B14F-4D97-AF65-F5344CB8AC3E}">
        <p14:creationId xmlns:p14="http://schemas.microsoft.com/office/powerpoint/2010/main" val="23782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A6E21-8460-8447-B24A-546B00086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Design for people</a:t>
            </a:r>
          </a:p>
        </p:txBody>
      </p:sp>
      <p:pic>
        <p:nvPicPr>
          <p:cNvPr id="5" name="Content Placeholder 4" descr="A sign on the side of the road&#10;&#10;Description automatically generated">
            <a:extLst>
              <a:ext uri="{FF2B5EF4-FFF2-40B4-BE49-F238E27FC236}">
                <a16:creationId xmlns:a16="http://schemas.microsoft.com/office/drawing/2014/main" id="{E0946574-DA07-EA40-B3A7-6849ACD5B1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843881"/>
            <a:ext cx="4038600" cy="4038600"/>
          </a:xfrm>
          <a:noFill/>
        </p:spPr>
      </p:pic>
      <p:pic>
        <p:nvPicPr>
          <p:cNvPr id="9" name="Content Placeholder 8" descr="A close up of a green field&#10;&#10;Description automatically generated">
            <a:extLst>
              <a:ext uri="{FF2B5EF4-FFF2-40B4-BE49-F238E27FC236}">
                <a16:creationId xmlns:a16="http://schemas.microsoft.com/office/drawing/2014/main" id="{2CA1EBE8-AB3C-7340-9D44-F6FB7E0E03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55029" y="1843881"/>
            <a:ext cx="4038599" cy="4038600"/>
          </a:xfrm>
        </p:spPr>
      </p:pic>
    </p:spTree>
    <p:extLst>
      <p:ext uri="{BB962C8B-B14F-4D97-AF65-F5344CB8AC3E}">
        <p14:creationId xmlns:p14="http://schemas.microsoft.com/office/powerpoint/2010/main" val="2611034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AC41AC6-403D-1C4F-87C6-44A029CD2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592942"/>
            <a:ext cx="5283200" cy="25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E09961-0645-1A46-A39D-92BE7B69963A}"/>
              </a:ext>
            </a:extLst>
          </p:cNvPr>
          <p:cNvSpPr txBox="1"/>
          <p:nvPr/>
        </p:nvSpPr>
        <p:spPr>
          <a:xfrm>
            <a:off x="1901120" y="5192485"/>
            <a:ext cx="5312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more funny examples of bad design…</a:t>
            </a:r>
          </a:p>
        </p:txBody>
      </p:sp>
    </p:spTree>
    <p:extLst>
      <p:ext uri="{BB962C8B-B14F-4D97-AF65-F5344CB8AC3E}">
        <p14:creationId xmlns:p14="http://schemas.microsoft.com/office/powerpoint/2010/main" val="1677944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7E5315-7DCA-294A-A6D3-1FAF71D85527}"/>
              </a:ext>
            </a:extLst>
          </p:cNvPr>
          <p:cNvSpPr txBox="1">
            <a:spLocks/>
          </p:cNvSpPr>
          <p:nvPr/>
        </p:nvSpPr>
        <p:spPr bwMode="auto">
          <a:xfrm>
            <a:off x="457200" y="216723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defTabSz="914400"/>
            <a:r>
              <a:rPr lang="en-US" dirty="0">
                <a:solidFill>
                  <a:srgbClr val="FF00FF"/>
                </a:solidFill>
              </a:rPr>
              <a:t>What usability problems have you </a:t>
            </a:r>
          </a:p>
          <a:p>
            <a:pPr defTabSz="914400"/>
            <a:r>
              <a:rPr lang="en-US" dirty="0">
                <a:solidFill>
                  <a:srgbClr val="FF00FF"/>
                </a:solidFill>
              </a:rPr>
              <a:t>seen with software?</a:t>
            </a:r>
          </a:p>
        </p:txBody>
      </p:sp>
    </p:spTree>
    <p:extLst>
      <p:ext uri="{BB962C8B-B14F-4D97-AF65-F5344CB8AC3E}">
        <p14:creationId xmlns:p14="http://schemas.microsoft.com/office/powerpoint/2010/main" val="137406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7E5315-7DCA-294A-A6D3-1FAF71D85527}"/>
              </a:ext>
            </a:extLst>
          </p:cNvPr>
          <p:cNvSpPr txBox="1">
            <a:spLocks/>
          </p:cNvSpPr>
          <p:nvPr/>
        </p:nvSpPr>
        <p:spPr bwMode="auto">
          <a:xfrm>
            <a:off x="457200" y="216723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defTabSz="914400"/>
            <a:r>
              <a:rPr lang="en-US" dirty="0">
                <a:solidFill>
                  <a:srgbClr val="FF7900"/>
                </a:solidFill>
              </a:rPr>
              <a:t>How do we test usability?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3D0B0D-2D85-6F42-AF6D-8819B57AA9DD}"/>
              </a:ext>
            </a:extLst>
          </p:cNvPr>
          <p:cNvSpPr txBox="1"/>
          <p:nvPr/>
        </p:nvSpPr>
        <p:spPr>
          <a:xfrm>
            <a:off x="3744685" y="3918856"/>
            <a:ext cx="50775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Intuition?</a:t>
            </a:r>
          </a:p>
          <a:p>
            <a:r>
              <a:rPr lang="en-US" sz="2400" dirty="0"/>
              <a:t>Test on ourselves?</a:t>
            </a:r>
          </a:p>
          <a:p>
            <a:r>
              <a:rPr lang="en-US" sz="2400" dirty="0"/>
              <a:t>Copy interface from other apps?</a:t>
            </a:r>
          </a:p>
          <a:p>
            <a:r>
              <a:rPr lang="en-US" sz="2400" dirty="0"/>
              <a:t>Not worry about it until someone dies?</a:t>
            </a:r>
          </a:p>
        </p:txBody>
      </p:sp>
    </p:spTree>
    <p:extLst>
      <p:ext uri="{BB962C8B-B14F-4D97-AF65-F5344CB8AC3E}">
        <p14:creationId xmlns:p14="http://schemas.microsoft.com/office/powerpoint/2010/main" val="135332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863B-FFA0-5A45-9376-814B3CBF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with actual </a:t>
            </a:r>
            <a:r>
              <a:rPr lang="en-US" b="1" i="1" u="sng" dirty="0"/>
              <a:t>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D365-2113-BC41-B694-F10769108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your app in front of actual people</a:t>
            </a:r>
          </a:p>
          <a:p>
            <a:r>
              <a:rPr lang="en-US" dirty="0"/>
              <a:t>Can they figure it out?</a:t>
            </a:r>
          </a:p>
          <a:p>
            <a:r>
              <a:rPr lang="en-US" dirty="0"/>
              <a:t>How long does it take them?</a:t>
            </a:r>
          </a:p>
          <a:p>
            <a:r>
              <a:rPr lang="en-US" dirty="0"/>
              <a:t>Do they need help?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FF00"/>
                </a:solidFill>
              </a:rPr>
              <a:t>How they behave != how you want them to behave</a:t>
            </a:r>
          </a:p>
          <a:p>
            <a:pPr lvl="1"/>
            <a:r>
              <a:rPr lang="en-US" dirty="0"/>
              <a:t>Don’t blame the user!</a:t>
            </a:r>
          </a:p>
          <a:p>
            <a:pPr lvl="1"/>
            <a:r>
              <a:rPr lang="en-US" dirty="0"/>
              <a:t>Blame the design and go fix it!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864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7495C-6B8B-F541-8FD1-90AA5242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measure usability?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9BCCB-00C4-CB4C-B6C7-1392EADFF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your group project…</a:t>
            </a:r>
          </a:p>
          <a:p>
            <a:r>
              <a:rPr lang="en-US" dirty="0"/>
              <a:t>How do you measure whether it is usable?</a:t>
            </a:r>
          </a:p>
          <a:p>
            <a:r>
              <a:rPr lang="en-US" dirty="0"/>
              <a:t>How do you test it with people?</a:t>
            </a:r>
          </a:p>
        </p:txBody>
      </p:sp>
    </p:spTree>
    <p:extLst>
      <p:ext uri="{BB962C8B-B14F-4D97-AF65-F5344CB8AC3E}">
        <p14:creationId xmlns:p14="http://schemas.microsoft.com/office/powerpoint/2010/main" val="1245625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2F28-2DC3-844A-801B-2CBC1CEB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Aspects of Usability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D8441-28AC-E04C-85AB-410A9D8DE21D}"/>
              </a:ext>
            </a:extLst>
          </p:cNvPr>
          <p:cNvSpPr txBox="1"/>
          <p:nvPr/>
        </p:nvSpPr>
        <p:spPr>
          <a:xfrm>
            <a:off x="968128" y="1417638"/>
            <a:ext cx="1887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FF"/>
                </a:solidFill>
              </a:rPr>
              <a:t>Learnability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5D030-0ECF-8145-9538-5E8618E335DE}"/>
              </a:ext>
            </a:extLst>
          </p:cNvPr>
          <p:cNvSpPr txBox="1"/>
          <p:nvPr/>
        </p:nvSpPr>
        <p:spPr>
          <a:xfrm>
            <a:off x="6093764" y="1489874"/>
            <a:ext cx="1559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00"/>
                </a:solidFill>
              </a:rPr>
              <a:t>Efficiency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6CA274-4F73-4842-87C1-53E3411C96D2}"/>
              </a:ext>
            </a:extLst>
          </p:cNvPr>
          <p:cNvSpPr txBox="1"/>
          <p:nvPr/>
        </p:nvSpPr>
        <p:spPr>
          <a:xfrm>
            <a:off x="770925" y="4305596"/>
            <a:ext cx="2152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Memorability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BD470-FC2C-644E-B2DC-EEC65288E710}"/>
              </a:ext>
            </a:extLst>
          </p:cNvPr>
          <p:cNvSpPr txBox="1"/>
          <p:nvPr/>
        </p:nvSpPr>
        <p:spPr>
          <a:xfrm>
            <a:off x="6600697" y="4305595"/>
            <a:ext cx="1052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Errors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1B868-E25B-B446-B37F-04A836C28359}"/>
              </a:ext>
            </a:extLst>
          </p:cNvPr>
          <p:cNvSpPr txBox="1"/>
          <p:nvPr/>
        </p:nvSpPr>
        <p:spPr>
          <a:xfrm>
            <a:off x="3575497" y="3179528"/>
            <a:ext cx="1863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</a:rPr>
              <a:t>Satisfaction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1310D-0056-6C48-90EB-4C5DEFA288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355" y="4828816"/>
            <a:ext cx="1481333" cy="1446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B84E33-DDCB-2D42-AC1E-488DC1C98B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6565" y="1999925"/>
            <a:ext cx="1632270" cy="1637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32B339-CF3D-724F-861B-C9DBAB48AF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8711" y="2063700"/>
            <a:ext cx="1637414" cy="1637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D6F04D-5240-EF44-A5D9-BC4DEEFA4EB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5268" y="4828815"/>
            <a:ext cx="1664087" cy="14464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E8AF1D-35ED-3241-A897-D3278B7A7B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212" y="3701114"/>
            <a:ext cx="1799167" cy="149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86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67B4A-9378-F248-9D38-3F829FE04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EF8AE-0894-3549-846C-AC3D021AC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users learn to correctly use it?</a:t>
            </a:r>
          </a:p>
          <a:p>
            <a:pPr lvl="1"/>
            <a:r>
              <a:rPr lang="en-US" dirty="0"/>
              <a:t>Can unfamiliar users pick it up?</a:t>
            </a:r>
          </a:p>
          <a:p>
            <a:pPr lvl="1"/>
            <a:r>
              <a:rPr lang="en-US" dirty="0"/>
              <a:t>Can power users learn to become experts with it?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How to provide the right guidance to help users?</a:t>
            </a:r>
          </a:p>
          <a:p>
            <a:r>
              <a:rPr lang="en-US" dirty="0"/>
              <a:t>They won’t read instruction books!</a:t>
            </a:r>
          </a:p>
          <a:p>
            <a:r>
              <a:rPr lang="en-US" dirty="0"/>
              <a:t>Wizards?</a:t>
            </a:r>
          </a:p>
          <a:p>
            <a:r>
              <a:rPr lang="en-US" dirty="0"/>
              <a:t>Visible &amp; labeled buttons</a:t>
            </a:r>
          </a:p>
        </p:txBody>
      </p:sp>
    </p:spTree>
    <p:extLst>
      <p:ext uri="{BB962C8B-B14F-4D97-AF65-F5344CB8AC3E}">
        <p14:creationId xmlns:p14="http://schemas.microsoft.com/office/powerpoint/2010/main" val="244955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1A3F-16F1-A846-A7E1-542C60C4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FB4D-60BB-374B-9EE3-A8FDE09FE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0682E-03B1-624B-B751-6DC89E6B2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01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E7A033-5E58-B14E-86D6-BE6AC4667FDD}"/>
              </a:ext>
            </a:extLst>
          </p:cNvPr>
          <p:cNvSpPr txBox="1"/>
          <p:nvPr/>
        </p:nvSpPr>
        <p:spPr>
          <a:xfrm>
            <a:off x="2823253" y="2870791"/>
            <a:ext cx="3497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7900"/>
                </a:solidFill>
              </a:rPr>
              <a:t>What is a usability?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A4959C-7FA3-9F4B-B6C2-5BED6D31D5C0}"/>
              </a:ext>
            </a:extLst>
          </p:cNvPr>
          <p:cNvSpPr/>
          <p:nvPr/>
        </p:nvSpPr>
        <p:spPr>
          <a:xfrm>
            <a:off x="1600199" y="3648279"/>
            <a:ext cx="59436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FFFF"/>
                </a:solidFill>
              </a:rPr>
              <a:t>ISO 9241-11: </a:t>
            </a:r>
            <a:r>
              <a:rPr lang="en-US" sz="2400" i="1" dirty="0">
                <a:solidFill>
                  <a:srgbClr val="00FFFF"/>
                </a:solidFill>
              </a:rPr>
              <a:t>“the extent to which a product can be used by specified users to achieve specified goals with effectiveness, efficiency and satisfaction in a specified context of use.”</a:t>
            </a:r>
          </a:p>
        </p:txBody>
      </p:sp>
    </p:spTree>
    <p:extLst>
      <p:ext uri="{BB962C8B-B14F-4D97-AF65-F5344CB8AC3E}">
        <p14:creationId xmlns:p14="http://schemas.microsoft.com/office/powerpoint/2010/main" val="1105308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4248-B92D-A44E-85C1-C3B4B763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CD1F0-52C2-3C4D-ACA7-F39189BF2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1F8D7D-5397-BD44-B5C0-05C6D070D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9038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33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D91D34-3DFA-7A48-9748-0D360A453D95}"/>
              </a:ext>
            </a:extLst>
          </p:cNvPr>
          <p:cNvSpPr/>
          <p:nvPr/>
        </p:nvSpPr>
        <p:spPr>
          <a:xfrm>
            <a:off x="2764466" y="2474602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FF7900"/>
                </a:solidFill>
              </a:rPr>
              <a:t>Design constraint: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Don’t overwhelm the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Make it easy to find features</a:t>
            </a:r>
          </a:p>
        </p:txBody>
      </p:sp>
    </p:spTree>
    <p:extLst>
      <p:ext uri="{BB962C8B-B14F-4D97-AF65-F5344CB8AC3E}">
        <p14:creationId xmlns:p14="http://schemas.microsoft.com/office/powerpoint/2010/main" val="3887005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474AF-1EA9-F342-BF67-434BD6C12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6211"/>
            <a:ext cx="8229600" cy="1143000"/>
          </a:xfrm>
        </p:spPr>
        <p:txBody>
          <a:bodyPr/>
          <a:lstStyle/>
          <a:p>
            <a:r>
              <a:rPr lang="en-US" sz="2800" dirty="0">
                <a:solidFill>
                  <a:srgbClr val="00FF00"/>
                </a:solidFill>
              </a:rPr>
              <a:t>How could we measure learnability?</a:t>
            </a:r>
          </a:p>
        </p:txBody>
      </p:sp>
    </p:spTree>
    <p:extLst>
      <p:ext uri="{BB962C8B-B14F-4D97-AF65-F5344CB8AC3E}">
        <p14:creationId xmlns:p14="http://schemas.microsoft.com/office/powerpoint/2010/main" val="4176536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2F28-2DC3-844A-801B-2CBC1CEB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Aspects of Usability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D8441-28AC-E04C-85AB-410A9D8DE21D}"/>
              </a:ext>
            </a:extLst>
          </p:cNvPr>
          <p:cNvSpPr txBox="1"/>
          <p:nvPr/>
        </p:nvSpPr>
        <p:spPr>
          <a:xfrm>
            <a:off x="968128" y="1417638"/>
            <a:ext cx="1887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FF"/>
                </a:solidFill>
              </a:rPr>
              <a:t>Learnability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5D030-0ECF-8145-9538-5E8618E335DE}"/>
              </a:ext>
            </a:extLst>
          </p:cNvPr>
          <p:cNvSpPr txBox="1"/>
          <p:nvPr/>
        </p:nvSpPr>
        <p:spPr>
          <a:xfrm>
            <a:off x="6093764" y="1489874"/>
            <a:ext cx="1559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00"/>
                </a:solidFill>
              </a:rPr>
              <a:t>Efficiency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6CA274-4F73-4842-87C1-53E3411C96D2}"/>
              </a:ext>
            </a:extLst>
          </p:cNvPr>
          <p:cNvSpPr txBox="1"/>
          <p:nvPr/>
        </p:nvSpPr>
        <p:spPr>
          <a:xfrm>
            <a:off x="770925" y="4305596"/>
            <a:ext cx="2152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Memorability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BD470-FC2C-644E-B2DC-EEC65288E710}"/>
              </a:ext>
            </a:extLst>
          </p:cNvPr>
          <p:cNvSpPr txBox="1"/>
          <p:nvPr/>
        </p:nvSpPr>
        <p:spPr>
          <a:xfrm>
            <a:off x="6600697" y="4305595"/>
            <a:ext cx="1052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Errors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1B868-E25B-B446-B37F-04A836C28359}"/>
              </a:ext>
            </a:extLst>
          </p:cNvPr>
          <p:cNvSpPr txBox="1"/>
          <p:nvPr/>
        </p:nvSpPr>
        <p:spPr>
          <a:xfrm>
            <a:off x="3575497" y="3179528"/>
            <a:ext cx="1863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</a:rPr>
              <a:t>Satisfaction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1310D-0056-6C48-90EB-4C5DEFA288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355" y="4828816"/>
            <a:ext cx="1481333" cy="1446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B84E33-DDCB-2D42-AC1E-488DC1C98B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6565" y="1999925"/>
            <a:ext cx="1632270" cy="1637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32B339-CF3D-724F-861B-C9DBAB48AF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8711" y="2063700"/>
            <a:ext cx="1637414" cy="1637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D6F04D-5240-EF44-A5D9-BC4DEEFA4EB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5268" y="4828815"/>
            <a:ext cx="1664087" cy="14464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E8AF1D-35ED-3241-A897-D3278B7A7B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212" y="3701114"/>
            <a:ext cx="1799167" cy="149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24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8E4A14-8FDE-4047-B76B-858FA546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654" y="824871"/>
            <a:ext cx="3465411" cy="5208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DB6CEB-7EC6-184B-9A94-D1ED6F0A6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037" y="1821922"/>
            <a:ext cx="1904027" cy="3400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0F4E2A-CBCF-E147-8E10-2B2FCFC7A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406" y="1023841"/>
            <a:ext cx="1643616" cy="481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5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537E13-99AF-5347-9247-54A17DB084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0941" y="1842136"/>
            <a:ext cx="5124892" cy="317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42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E8D4DA-EBE1-2740-97EA-0285DD195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8376" y="829340"/>
            <a:ext cx="3947249" cy="5296823"/>
          </a:xfrm>
        </p:spPr>
      </p:pic>
    </p:spTree>
    <p:extLst>
      <p:ext uri="{BB962C8B-B14F-4D97-AF65-F5344CB8AC3E}">
        <p14:creationId xmlns:p14="http://schemas.microsoft.com/office/powerpoint/2010/main" val="2638262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590C1D-1CF2-E74F-9B83-2A0E35C0D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7494" y="1004616"/>
            <a:ext cx="3829013" cy="5121548"/>
          </a:xfrm>
        </p:spPr>
      </p:pic>
    </p:spTree>
    <p:extLst>
      <p:ext uri="{BB962C8B-B14F-4D97-AF65-F5344CB8AC3E}">
        <p14:creationId xmlns:p14="http://schemas.microsoft.com/office/powerpoint/2010/main" val="340887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AA0DA0-C6C0-924B-9FED-62DEDC811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3908" y="723014"/>
            <a:ext cx="4596185" cy="5403149"/>
          </a:xfrm>
        </p:spPr>
      </p:pic>
    </p:spTree>
    <p:extLst>
      <p:ext uri="{BB962C8B-B14F-4D97-AF65-F5344CB8AC3E}">
        <p14:creationId xmlns:p14="http://schemas.microsoft.com/office/powerpoint/2010/main" val="2046300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54F6E7-D90D-F548-9DA0-FE51261AB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369249" y="1078195"/>
            <a:ext cx="5420718" cy="40655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532BA-BBE5-BC47-B3DF-D371429840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996837" y="1067565"/>
            <a:ext cx="5420717" cy="40655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FC4A45-3599-534F-A9F5-3FB05C0109FE}"/>
              </a:ext>
            </a:extLst>
          </p:cNvPr>
          <p:cNvSpPr txBox="1"/>
          <p:nvPr/>
        </p:nvSpPr>
        <p:spPr>
          <a:xfrm>
            <a:off x="2539232" y="6060556"/>
            <a:ext cx="4065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FF"/>
                </a:solidFill>
              </a:rPr>
              <a:t>Same handle! Different action?</a:t>
            </a:r>
          </a:p>
        </p:txBody>
      </p:sp>
    </p:spTree>
    <p:extLst>
      <p:ext uri="{BB962C8B-B14F-4D97-AF65-F5344CB8AC3E}">
        <p14:creationId xmlns:p14="http://schemas.microsoft.com/office/powerpoint/2010/main" val="62137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9724</TotalTime>
  <Words>460</Words>
  <Application>Microsoft Macintosh PowerPoint</Application>
  <PresentationFormat>On-screen Show (4:3)</PresentationFormat>
  <Paragraphs>83</Paragraphs>
  <Slides>33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innocent enough. But can anything bad happen?</vt:lpstr>
      <vt:lpstr>PowerPoint Presentation</vt:lpstr>
      <vt:lpstr>PowerPoint Presentation</vt:lpstr>
      <vt:lpstr>PowerPoint Presentation</vt:lpstr>
      <vt:lpstr>Ever take a look at elevator button panels?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for people</vt:lpstr>
      <vt:lpstr>PowerPoint Presentation</vt:lpstr>
      <vt:lpstr>PowerPoint Presentation</vt:lpstr>
      <vt:lpstr>PowerPoint Presentation</vt:lpstr>
      <vt:lpstr>Test with actual USERS</vt:lpstr>
      <vt:lpstr>How do you measure usability?</vt:lpstr>
      <vt:lpstr>Aspects of Usability</vt:lpstr>
      <vt:lpstr>Learnability</vt:lpstr>
      <vt:lpstr>PowerPoint Presentation</vt:lpstr>
      <vt:lpstr>PowerPoint Presentation</vt:lpstr>
      <vt:lpstr>PowerPoint Presentation</vt:lpstr>
      <vt:lpstr>How could we measure learnability?</vt:lpstr>
      <vt:lpstr>Aspects of Usability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Austin Henley</dc:creator>
  <cp:keywords/>
  <dc:description/>
  <cp:lastModifiedBy>Henley, Austin Zachary</cp:lastModifiedBy>
  <cp:revision>485</cp:revision>
  <cp:lastPrinted>2021-08-26T14:24:56Z</cp:lastPrinted>
  <dcterms:created xsi:type="dcterms:W3CDTF">2011-01-26T19:04:03Z</dcterms:created>
  <dcterms:modified xsi:type="dcterms:W3CDTF">2021-09-02T13:41:53Z</dcterms:modified>
  <cp:category/>
</cp:coreProperties>
</file>